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p:regular r:id="rId21"/>
      <p:bold r:id="rId22"/>
      <p:italic r:id="rId23"/>
      <p:boldItalic r:id="rId24"/>
    </p:embeddedFont>
    <p:embeddedFont>
      <p:font typeface="Merriweather"/>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bold.fntdata"/><Relationship Id="rId25" Type="http://schemas.openxmlformats.org/officeDocument/2006/relationships/font" Target="fonts/Merriweather-regular.fntdata"/><Relationship Id="rId28" Type="http://schemas.openxmlformats.org/officeDocument/2006/relationships/font" Target="fonts/Merriweather-boldItalic.fntdata"/><Relationship Id="rId27" Type="http://schemas.openxmlformats.org/officeDocument/2006/relationships/font" Target="fonts/Merriweather-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jpg>
</file>

<file path=ppt/media/image2.png>
</file>

<file path=ppt/media/image20.jpg>
</file>

<file path=ppt/media/image21.jpg>
</file>

<file path=ppt/media/image2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Nhat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28d2696e60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28d2696e60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28d2696e6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28d2696e6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31394D"/>
                </a:solidFill>
                <a:highlight>
                  <a:schemeClr val="lt1"/>
                </a:highlight>
                <a:latin typeface="Roboto"/>
                <a:ea typeface="Roboto"/>
                <a:cs typeface="Roboto"/>
                <a:sym typeface="Roboto"/>
              </a:rPr>
              <a:t>Matt</a:t>
            </a:r>
            <a:endParaRPr sz="1000">
              <a:solidFill>
                <a:srgbClr val="31394D"/>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000">
                <a:solidFill>
                  <a:srgbClr val="31394D"/>
                </a:solidFill>
                <a:highlight>
                  <a:schemeClr val="lt1"/>
                </a:highlight>
                <a:latin typeface="Roboto"/>
                <a:ea typeface="Roboto"/>
                <a:cs typeface="Roboto"/>
                <a:sym typeface="Roboto"/>
              </a:rPr>
              <a:t>The presentation should clearly describe the system your team is building, the features it has, and some design details (system architecture etc), and please focus more on the designs unique to your project. The required features can be detailed in the design document but keep them minimal in your presentation. The presentation should also include a short FPGA demo of the main feature of your system. You don't need to show the authentication part in the presentation. The full feature demo videos will be submitted separately.</a:t>
            </a:r>
            <a:endParaRPr sz="1000">
              <a:solidFill>
                <a:srgbClr val="31394D"/>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000">
                <a:solidFill>
                  <a:srgbClr val="31394D"/>
                </a:solidFill>
                <a:highlight>
                  <a:schemeClr val="lt1"/>
                </a:highlight>
                <a:latin typeface="Roboto"/>
                <a:ea typeface="Roboto"/>
                <a:cs typeface="Roboto"/>
                <a:sym typeface="Roboto"/>
              </a:rPr>
              <a:t>Things Unique to our Game: User adjustable LED countdown timer, Randomly generated objects scrolling across display, timed score display screens, collision detector?, scorer controlled by game controller?, automatic difficulty increase with each SUCC?</a:t>
            </a:r>
            <a:endParaRPr sz="1000">
              <a:solidFill>
                <a:srgbClr val="31394D"/>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000">
                <a:solidFill>
                  <a:srgbClr val="31394D"/>
                </a:solidFill>
                <a:highlight>
                  <a:schemeClr val="lt1"/>
                </a:highlight>
                <a:latin typeface="Roboto"/>
                <a:ea typeface="Roboto"/>
                <a:cs typeface="Roboto"/>
                <a:sym typeface="Roboto"/>
              </a:rPr>
              <a:t>Things to show in the FPGA demo: Reconfigurable LED Timer, Gameplay, SUCC, FAIL, global/personal high score overwrite (this will need to be prepped beforehand, like player 0 has global high score of 1, Player 1 gets 1 point and has a personal high score, on second play, Player 1 gets 2 points earning global high score? Also an opportunity to see the difficulty increase automatically)</a:t>
            </a:r>
            <a:endParaRPr sz="1000">
              <a:solidFill>
                <a:srgbClr val="31394D"/>
              </a:solidFill>
              <a:highlight>
                <a:schemeClr val="lt1"/>
              </a:highlight>
              <a:latin typeface="Roboto"/>
              <a:ea typeface="Roboto"/>
              <a:cs typeface="Roboto"/>
              <a:sym typeface="Roboto"/>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28d2696e60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28d2696e60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Nhat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28d2696e60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28d2696e60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28d94465f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28d94465f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28d94465fb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28d94465fb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28d94465fb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28d94465fb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28d94465fb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28d94465fb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Nhat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28d2696e60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28d2696e60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28d2696e60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28d2696e60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28d2696e60_5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28d2696e60_5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[Gantabya]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28d2696e60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28d2696e60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[Gantabya]</a:t>
            </a:r>
            <a:endParaRPr sz="1600">
              <a:solidFill>
                <a:srgbClr val="626B73"/>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28d2696e60_5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28d2696e60_5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[Gantabya]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28d2696e60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28d2696e60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[Gantabya]</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0.jpg"/><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15.png"/><Relationship Id="rId6"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drive.google.com/file/d/1yREnGMH9rBzOy6Fyk6hytyyZSeqHbM-Z/view"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9.jpg"/><Relationship Id="rId4" Type="http://schemas.openxmlformats.org/officeDocument/2006/relationships/image" Target="../media/image2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6.jpg"/><Relationship Id="rId4" Type="http://schemas.openxmlformats.org/officeDocument/2006/relationships/image" Target="../media/image2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840"/>
              <a:t>Asteroid Dodge Game: With Multi-User ROM-based Authentication, RAM-based Score Tracking, Difficulty Levels, and Adjustable Timer</a:t>
            </a:r>
            <a:endParaRPr sz="1840"/>
          </a:p>
        </p:txBody>
      </p:sp>
      <p:pic>
        <p:nvPicPr>
          <p:cNvPr id="65" name="Google Shape;65;p13"/>
          <p:cNvPicPr preferRelativeResize="0"/>
          <p:nvPr/>
        </p:nvPicPr>
        <p:blipFill rotWithShape="1">
          <a:blip r:embed="rId3">
            <a:alphaModFix/>
          </a:blip>
          <a:srcRect b="0" l="2657" r="0" t="0"/>
          <a:stretch/>
        </p:blipFill>
        <p:spPr>
          <a:xfrm>
            <a:off x="3399050" y="1822225"/>
            <a:ext cx="5540276" cy="3321275"/>
          </a:xfrm>
          <a:prstGeom prst="rect">
            <a:avLst/>
          </a:prstGeom>
          <a:noFill/>
          <a:ln>
            <a:noFill/>
          </a:ln>
        </p:spPr>
      </p:pic>
      <p:sp>
        <p:nvSpPr>
          <p:cNvPr id="66" name="Google Shape;66;p13"/>
          <p:cNvSpPr txBox="1"/>
          <p:nvPr>
            <p:ph idx="1" type="subTitle"/>
          </p:nvPr>
        </p:nvSpPr>
        <p:spPr>
          <a:xfrm>
            <a:off x="311700" y="1459950"/>
            <a:ext cx="6194400" cy="1759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ECE 5440: Advanced Digital Design, Spring 2022</a:t>
            </a:r>
            <a:endParaRPr/>
          </a:p>
          <a:p>
            <a:pPr indent="0" lvl="0" marL="0" rtl="0" algn="l">
              <a:spcBef>
                <a:spcPts val="0"/>
              </a:spcBef>
              <a:spcAft>
                <a:spcPts val="0"/>
              </a:spcAft>
              <a:buNone/>
            </a:pPr>
            <a:r>
              <a:rPr lang="en" u="sng"/>
              <a:t>Team Q4</a:t>
            </a:r>
            <a:r>
              <a:rPr lang="en"/>
              <a:t> </a:t>
            </a:r>
            <a:endParaRPr/>
          </a:p>
          <a:p>
            <a:pPr indent="0" lvl="0" marL="0" rtl="0" algn="l">
              <a:spcBef>
                <a:spcPts val="0"/>
              </a:spcBef>
              <a:spcAft>
                <a:spcPts val="0"/>
              </a:spcAft>
              <a:buNone/>
            </a:pPr>
            <a:r>
              <a:rPr lang="en"/>
              <a:t>Nhat Nguyen</a:t>
            </a:r>
            <a:endParaRPr/>
          </a:p>
          <a:p>
            <a:pPr indent="0" lvl="0" marL="0" rtl="0" algn="l">
              <a:spcBef>
                <a:spcPts val="0"/>
              </a:spcBef>
              <a:spcAft>
                <a:spcPts val="0"/>
              </a:spcAft>
              <a:buNone/>
            </a:pPr>
            <a:r>
              <a:rPr lang="en"/>
              <a:t>Christopher Andrew</a:t>
            </a:r>
            <a:endParaRPr/>
          </a:p>
          <a:p>
            <a:pPr indent="0" lvl="0" marL="0" rtl="0" algn="l">
              <a:spcBef>
                <a:spcPts val="0"/>
              </a:spcBef>
              <a:spcAft>
                <a:spcPts val="0"/>
              </a:spcAft>
              <a:buNone/>
            </a:pPr>
            <a:r>
              <a:rPr lang="en"/>
              <a:t>Gantabya Kadel</a:t>
            </a:r>
            <a:endParaRPr/>
          </a:p>
          <a:p>
            <a:pPr indent="0" lvl="0" marL="0" rtl="0" algn="l">
              <a:spcBef>
                <a:spcPts val="0"/>
              </a:spcBef>
              <a:spcAft>
                <a:spcPts val="0"/>
              </a:spcAft>
              <a:buNone/>
            </a:pPr>
            <a:r>
              <a:rPr lang="en"/>
              <a:t>Matt Andersen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FPGA Object Shifter</a:t>
            </a:r>
            <a:endParaRPr/>
          </a:p>
        </p:txBody>
      </p:sp>
      <p:pic>
        <p:nvPicPr>
          <p:cNvPr id="133" name="Google Shape;133;p22"/>
          <p:cNvPicPr preferRelativeResize="0"/>
          <p:nvPr/>
        </p:nvPicPr>
        <p:blipFill>
          <a:blip r:embed="rId3">
            <a:alphaModFix/>
          </a:blip>
          <a:stretch>
            <a:fillRect/>
          </a:stretch>
        </p:blipFill>
        <p:spPr>
          <a:xfrm>
            <a:off x="4318025" y="98425"/>
            <a:ext cx="4783248" cy="2815975"/>
          </a:xfrm>
          <a:prstGeom prst="rect">
            <a:avLst/>
          </a:prstGeom>
          <a:noFill/>
          <a:ln>
            <a:noFill/>
          </a:ln>
        </p:spPr>
      </p:pic>
      <p:pic>
        <p:nvPicPr>
          <p:cNvPr id="134" name="Google Shape;134;p22"/>
          <p:cNvPicPr preferRelativeResize="0"/>
          <p:nvPr/>
        </p:nvPicPr>
        <p:blipFill rotWithShape="1">
          <a:blip r:embed="rId4">
            <a:alphaModFix/>
          </a:blip>
          <a:srcRect b="0" l="12771" r="-8" t="0"/>
          <a:stretch/>
        </p:blipFill>
        <p:spPr>
          <a:xfrm>
            <a:off x="4318025" y="2678475"/>
            <a:ext cx="4825974" cy="2288037"/>
          </a:xfrm>
          <a:prstGeom prst="rect">
            <a:avLst/>
          </a:prstGeom>
          <a:noFill/>
          <a:ln>
            <a:noFill/>
          </a:ln>
        </p:spPr>
      </p:pic>
      <p:pic>
        <p:nvPicPr>
          <p:cNvPr id="135" name="Google Shape;135;p22"/>
          <p:cNvPicPr preferRelativeResize="0"/>
          <p:nvPr/>
        </p:nvPicPr>
        <p:blipFill>
          <a:blip r:embed="rId5">
            <a:alphaModFix/>
          </a:blip>
          <a:stretch>
            <a:fillRect/>
          </a:stretch>
        </p:blipFill>
        <p:spPr>
          <a:xfrm>
            <a:off x="83763" y="1002900"/>
            <a:ext cx="4162425" cy="1504950"/>
          </a:xfrm>
          <a:prstGeom prst="rect">
            <a:avLst/>
          </a:prstGeom>
          <a:noFill/>
          <a:ln>
            <a:noFill/>
          </a:ln>
        </p:spPr>
      </p:pic>
      <p:sp>
        <p:nvSpPr>
          <p:cNvPr id="136" name="Google Shape;136;p22"/>
          <p:cNvSpPr txBox="1"/>
          <p:nvPr/>
        </p:nvSpPr>
        <p:spPr>
          <a:xfrm>
            <a:off x="194650" y="3181925"/>
            <a:ext cx="3870600" cy="10158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Roboto"/>
                <a:ea typeface="Roboto"/>
                <a:cs typeface="Roboto"/>
                <a:sym typeface="Roboto"/>
              </a:rPr>
              <a:t>Randomly Generated Objects</a:t>
            </a:r>
            <a:endParaRPr sz="1800">
              <a:solidFill>
                <a:schemeClr val="lt1"/>
              </a:solidFill>
              <a:latin typeface="Roboto"/>
              <a:ea typeface="Roboto"/>
              <a:cs typeface="Roboto"/>
              <a:sym typeface="Roboto"/>
            </a:endParaRPr>
          </a:p>
          <a:p>
            <a:pPr indent="-342900" lvl="0" marL="457200" rtl="0" algn="l">
              <a:spcBef>
                <a:spcPts val="0"/>
              </a:spcBef>
              <a:spcAft>
                <a:spcPts val="0"/>
              </a:spcAft>
              <a:buClr>
                <a:schemeClr val="lt1"/>
              </a:buClr>
              <a:buSzPts val="1800"/>
              <a:buFont typeface="Roboto"/>
              <a:buChar char="●"/>
            </a:pPr>
            <a:r>
              <a:rPr lang="en" sz="1800">
                <a:solidFill>
                  <a:schemeClr val="lt1"/>
                </a:solidFill>
                <a:latin typeface="Roboto"/>
                <a:ea typeface="Roboto"/>
                <a:cs typeface="Roboto"/>
                <a:sym typeface="Roboto"/>
              </a:rPr>
              <a:t>4 Top shapes</a:t>
            </a:r>
            <a:endParaRPr sz="1800">
              <a:solidFill>
                <a:schemeClr val="lt1"/>
              </a:solidFill>
              <a:latin typeface="Roboto"/>
              <a:ea typeface="Roboto"/>
              <a:cs typeface="Roboto"/>
              <a:sym typeface="Roboto"/>
            </a:endParaRPr>
          </a:p>
          <a:p>
            <a:pPr indent="-342900" lvl="0" marL="457200" rtl="0" algn="l">
              <a:spcBef>
                <a:spcPts val="0"/>
              </a:spcBef>
              <a:spcAft>
                <a:spcPts val="0"/>
              </a:spcAft>
              <a:buClr>
                <a:schemeClr val="lt1"/>
              </a:buClr>
              <a:buSzPts val="1800"/>
              <a:buFont typeface="Roboto"/>
              <a:buChar char="●"/>
            </a:pPr>
            <a:r>
              <a:rPr lang="en" sz="1800">
                <a:solidFill>
                  <a:schemeClr val="lt1"/>
                </a:solidFill>
                <a:latin typeface="Roboto"/>
                <a:ea typeface="Roboto"/>
                <a:cs typeface="Roboto"/>
                <a:sym typeface="Roboto"/>
              </a:rPr>
              <a:t>4 Bottom Shapes</a:t>
            </a:r>
            <a:endParaRPr sz="1800">
              <a:solidFill>
                <a:schemeClr val="lt1"/>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3"/>
          <p:cNvSpPr txBox="1"/>
          <p:nvPr>
            <p:ph type="title"/>
          </p:nvPr>
        </p:nvSpPr>
        <p:spPr>
          <a:xfrm>
            <a:off x="311725" y="500925"/>
            <a:ext cx="3706500" cy="711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Crash Detector</a:t>
            </a:r>
            <a:endParaRPr/>
          </a:p>
        </p:txBody>
      </p:sp>
      <p:pic>
        <p:nvPicPr>
          <p:cNvPr id="142" name="Google Shape;142;p23"/>
          <p:cNvPicPr preferRelativeResize="0"/>
          <p:nvPr/>
        </p:nvPicPr>
        <p:blipFill rotWithShape="1">
          <a:blip r:embed="rId3">
            <a:alphaModFix/>
          </a:blip>
          <a:srcRect b="14803" l="12912" r="13215" t="7199"/>
          <a:stretch/>
        </p:blipFill>
        <p:spPr>
          <a:xfrm>
            <a:off x="5440475" y="560800"/>
            <a:ext cx="2800100" cy="3774102"/>
          </a:xfrm>
          <a:prstGeom prst="rect">
            <a:avLst/>
          </a:prstGeom>
          <a:noFill/>
          <a:ln>
            <a:noFill/>
          </a:ln>
        </p:spPr>
      </p:pic>
      <p:sp>
        <p:nvSpPr>
          <p:cNvPr id="143" name="Google Shape;143;p23"/>
          <p:cNvSpPr txBox="1"/>
          <p:nvPr/>
        </p:nvSpPr>
        <p:spPr>
          <a:xfrm>
            <a:off x="306975" y="1340150"/>
            <a:ext cx="37059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Roboto"/>
                <a:ea typeface="Roboto"/>
                <a:cs typeface="Roboto"/>
                <a:sym typeface="Roboto"/>
              </a:rPr>
              <a:t>Determines if the Player Position conflicts with Object position.</a:t>
            </a:r>
            <a:endParaRPr sz="1800">
              <a:solidFill>
                <a:schemeClr val="lt1"/>
              </a:solidFill>
              <a:latin typeface="Roboto"/>
              <a:ea typeface="Roboto"/>
              <a:cs typeface="Roboto"/>
              <a:sym typeface="Roboto"/>
            </a:endParaRPr>
          </a:p>
          <a:p>
            <a:pPr indent="0" lvl="0" marL="0" rtl="0" algn="l">
              <a:spcBef>
                <a:spcPts val="0"/>
              </a:spcBef>
              <a:spcAft>
                <a:spcPts val="0"/>
              </a:spcAft>
              <a:buNone/>
            </a:pPr>
            <a:r>
              <a:t/>
            </a:r>
            <a:endParaRPr sz="1800">
              <a:solidFill>
                <a:schemeClr val="lt1"/>
              </a:solidFill>
              <a:latin typeface="Roboto"/>
              <a:ea typeface="Roboto"/>
              <a:cs typeface="Roboto"/>
              <a:sym typeface="Roboto"/>
            </a:endParaRPr>
          </a:p>
          <a:p>
            <a:pPr indent="-342900" lvl="0" marL="457200" rtl="0" algn="l">
              <a:spcBef>
                <a:spcPts val="0"/>
              </a:spcBef>
              <a:spcAft>
                <a:spcPts val="0"/>
              </a:spcAft>
              <a:buClr>
                <a:schemeClr val="lt1"/>
              </a:buClr>
              <a:buSzPts val="1800"/>
              <a:buFont typeface="Roboto"/>
              <a:buChar char="●"/>
            </a:pPr>
            <a:r>
              <a:rPr lang="en" sz="1800">
                <a:solidFill>
                  <a:schemeClr val="lt1"/>
                </a:solidFill>
                <a:latin typeface="Roboto"/>
                <a:ea typeface="Roboto"/>
                <a:cs typeface="Roboto"/>
                <a:sym typeface="Roboto"/>
              </a:rPr>
              <a:t>Given inverted 7seg logic, checks for matching 0’s only in leftmost position.</a:t>
            </a:r>
            <a:endParaRPr sz="1800">
              <a:solidFill>
                <a:schemeClr val="lt1"/>
              </a:solidFill>
              <a:latin typeface="Roboto"/>
              <a:ea typeface="Roboto"/>
              <a:cs typeface="Roboto"/>
              <a:sym typeface="Roboto"/>
            </a:endParaRPr>
          </a:p>
          <a:p>
            <a:pPr indent="-342900" lvl="0" marL="457200" rtl="0" algn="l">
              <a:spcBef>
                <a:spcPts val="0"/>
              </a:spcBef>
              <a:spcAft>
                <a:spcPts val="0"/>
              </a:spcAft>
              <a:buClr>
                <a:schemeClr val="lt1"/>
              </a:buClr>
              <a:buSzPts val="1800"/>
              <a:buFont typeface="Roboto"/>
              <a:buChar char="●"/>
            </a:pPr>
            <a:r>
              <a:rPr lang="en" sz="1800">
                <a:solidFill>
                  <a:schemeClr val="lt1"/>
                </a:solidFill>
                <a:latin typeface="Roboto"/>
                <a:ea typeface="Roboto"/>
                <a:cs typeface="Roboto"/>
                <a:sym typeface="Roboto"/>
              </a:rPr>
              <a:t>Outputs combination of Player and Object.</a:t>
            </a:r>
            <a:endParaRPr sz="1800">
              <a:solidFill>
                <a:schemeClr val="lt1"/>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4"/>
          <p:cNvSpPr txBox="1"/>
          <p:nvPr>
            <p:ph type="title"/>
          </p:nvPr>
        </p:nvSpPr>
        <p:spPr>
          <a:xfrm>
            <a:off x="311725" y="500925"/>
            <a:ext cx="3706500" cy="1222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User Adjustable LED Timer</a:t>
            </a:r>
            <a:endParaRPr/>
          </a:p>
        </p:txBody>
      </p:sp>
      <p:pic>
        <p:nvPicPr>
          <p:cNvPr id="149" name="Google Shape;149;p24"/>
          <p:cNvPicPr preferRelativeResize="0"/>
          <p:nvPr/>
        </p:nvPicPr>
        <p:blipFill>
          <a:blip r:embed="rId3">
            <a:alphaModFix/>
          </a:blip>
          <a:stretch>
            <a:fillRect/>
          </a:stretch>
        </p:blipFill>
        <p:spPr>
          <a:xfrm rot="-5400000">
            <a:off x="6391587" y="2391089"/>
            <a:ext cx="2683799" cy="2821023"/>
          </a:xfrm>
          <a:prstGeom prst="rect">
            <a:avLst/>
          </a:prstGeom>
          <a:noFill/>
          <a:ln>
            <a:noFill/>
          </a:ln>
        </p:spPr>
      </p:pic>
      <p:pic>
        <p:nvPicPr>
          <p:cNvPr id="150" name="Google Shape;150;p24"/>
          <p:cNvPicPr preferRelativeResize="0"/>
          <p:nvPr/>
        </p:nvPicPr>
        <p:blipFill>
          <a:blip r:embed="rId4">
            <a:alphaModFix/>
          </a:blip>
          <a:stretch>
            <a:fillRect/>
          </a:stretch>
        </p:blipFill>
        <p:spPr>
          <a:xfrm rot="-5400000">
            <a:off x="6545337" y="-152861"/>
            <a:ext cx="2376300" cy="2821023"/>
          </a:xfrm>
          <a:prstGeom prst="rect">
            <a:avLst/>
          </a:prstGeom>
          <a:noFill/>
          <a:ln>
            <a:noFill/>
          </a:ln>
        </p:spPr>
      </p:pic>
      <p:sp>
        <p:nvSpPr>
          <p:cNvPr id="151" name="Google Shape;151;p24"/>
          <p:cNvSpPr txBox="1"/>
          <p:nvPr/>
        </p:nvSpPr>
        <p:spPr>
          <a:xfrm>
            <a:off x="0" y="1589000"/>
            <a:ext cx="4320000" cy="23397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LED Timer is user configurable</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0" lvl="0" marL="0" rtl="0" algn="l">
              <a:spcBef>
                <a:spcPts val="0"/>
              </a:spcBef>
              <a:spcAft>
                <a:spcPts val="0"/>
              </a:spcAft>
              <a:buNone/>
            </a:pPr>
            <a:r>
              <a:rPr lang="en">
                <a:solidFill>
                  <a:schemeClr val="lt1"/>
                </a:solidFill>
                <a:latin typeface="Roboto"/>
                <a:ea typeface="Roboto"/>
                <a:cs typeface="Roboto"/>
                <a:sym typeface="Roboto"/>
              </a:rPr>
              <a:t>Simulates “Fuel Gauge” </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0" lvl="0" marL="0" rtl="0" algn="l">
              <a:spcBef>
                <a:spcPts val="0"/>
              </a:spcBef>
              <a:spcAft>
                <a:spcPts val="0"/>
              </a:spcAft>
              <a:buNone/>
            </a:pPr>
            <a:r>
              <a:rPr lang="en">
                <a:solidFill>
                  <a:schemeClr val="lt1"/>
                </a:solidFill>
                <a:latin typeface="Roboto"/>
                <a:ea typeface="Roboto"/>
                <a:cs typeface="Roboto"/>
                <a:sym typeface="Roboto"/>
              </a:rPr>
              <a:t>LED Animator module</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Suppresses LED output while in Authentication mode</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Flashes bar using variable timer for Personal Best score</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Ramps from Low to High for Global Best</a:t>
            </a:r>
            <a:endParaRPr>
              <a:solidFill>
                <a:schemeClr val="lt1"/>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Score System </a:t>
            </a:r>
            <a:endParaRPr/>
          </a:p>
        </p:txBody>
      </p:sp>
      <p:pic>
        <p:nvPicPr>
          <p:cNvPr id="157" name="Google Shape;157;p25"/>
          <p:cNvPicPr preferRelativeResize="0"/>
          <p:nvPr/>
        </p:nvPicPr>
        <p:blipFill>
          <a:blip r:embed="rId3">
            <a:alphaModFix/>
          </a:blip>
          <a:stretch>
            <a:fillRect/>
          </a:stretch>
        </p:blipFill>
        <p:spPr>
          <a:xfrm>
            <a:off x="124875" y="3314625"/>
            <a:ext cx="3893348" cy="1828875"/>
          </a:xfrm>
          <a:prstGeom prst="rect">
            <a:avLst/>
          </a:prstGeom>
          <a:noFill/>
          <a:ln>
            <a:noFill/>
          </a:ln>
        </p:spPr>
      </p:pic>
      <p:pic>
        <p:nvPicPr>
          <p:cNvPr id="158" name="Google Shape;158;p25"/>
          <p:cNvPicPr preferRelativeResize="0"/>
          <p:nvPr/>
        </p:nvPicPr>
        <p:blipFill>
          <a:blip r:embed="rId4">
            <a:alphaModFix/>
          </a:blip>
          <a:stretch>
            <a:fillRect/>
          </a:stretch>
        </p:blipFill>
        <p:spPr>
          <a:xfrm>
            <a:off x="124875" y="1061550"/>
            <a:ext cx="4662020" cy="2237175"/>
          </a:xfrm>
          <a:prstGeom prst="rect">
            <a:avLst/>
          </a:prstGeom>
          <a:noFill/>
          <a:ln>
            <a:noFill/>
          </a:ln>
        </p:spPr>
      </p:pic>
      <p:pic>
        <p:nvPicPr>
          <p:cNvPr id="159" name="Google Shape;159;p25"/>
          <p:cNvPicPr preferRelativeResize="0"/>
          <p:nvPr/>
        </p:nvPicPr>
        <p:blipFill rotWithShape="1">
          <a:blip r:embed="rId5">
            <a:alphaModFix/>
          </a:blip>
          <a:srcRect b="12479" l="900" r="-900" t="-12480"/>
          <a:stretch/>
        </p:blipFill>
        <p:spPr>
          <a:xfrm>
            <a:off x="6514125" y="-194000"/>
            <a:ext cx="2629875" cy="2237176"/>
          </a:xfrm>
          <a:prstGeom prst="rect">
            <a:avLst/>
          </a:prstGeom>
          <a:noFill/>
          <a:ln>
            <a:noFill/>
          </a:ln>
        </p:spPr>
      </p:pic>
      <p:pic>
        <p:nvPicPr>
          <p:cNvPr id="160" name="Google Shape;160;p25"/>
          <p:cNvPicPr preferRelativeResize="0"/>
          <p:nvPr/>
        </p:nvPicPr>
        <p:blipFill>
          <a:blip r:embed="rId6">
            <a:alphaModFix/>
          </a:blip>
          <a:stretch>
            <a:fillRect/>
          </a:stretch>
        </p:blipFill>
        <p:spPr>
          <a:xfrm>
            <a:off x="4807551" y="1791050"/>
            <a:ext cx="4336449" cy="33524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Feature Demo</a:t>
            </a:r>
            <a:endParaRPr/>
          </a:p>
        </p:txBody>
      </p:sp>
      <p:pic>
        <p:nvPicPr>
          <p:cNvPr id="166" name="Google Shape;166;p26" title="IMG_3430.mov">
            <a:hlinkClick r:id="rId3"/>
          </p:cNvPr>
          <p:cNvPicPr preferRelativeResize="0"/>
          <p:nvPr/>
        </p:nvPicPr>
        <p:blipFill>
          <a:blip r:embed="rId4">
            <a:alphaModFix/>
          </a:blip>
          <a:stretch>
            <a:fillRect/>
          </a:stretch>
        </p:blipFill>
        <p:spPr>
          <a:xfrm>
            <a:off x="2148642" y="1299500"/>
            <a:ext cx="5125333" cy="3844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7"/>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THANK YOU</a:t>
            </a:r>
            <a:endParaRPr/>
          </a:p>
        </p:txBody>
      </p:sp>
      <p:sp>
        <p:nvSpPr>
          <p:cNvPr id="172" name="Google Shape;172;p27"/>
          <p:cNvSpPr txBox="1"/>
          <p:nvPr>
            <p:ph idx="1" type="subTitle"/>
          </p:nvPr>
        </p:nvSpPr>
        <p:spPr>
          <a:xfrm>
            <a:off x="311700" y="1878542"/>
            <a:ext cx="4242600" cy="1329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Acknowledgements: </a:t>
            </a:r>
            <a:endParaRPr/>
          </a:p>
          <a:p>
            <a:pPr indent="0" lvl="0" marL="0" rtl="0" algn="l">
              <a:spcBef>
                <a:spcPts val="0"/>
              </a:spcBef>
              <a:spcAft>
                <a:spcPts val="0"/>
              </a:spcAft>
              <a:buNone/>
            </a:pPr>
            <a:r>
              <a:rPr lang="en"/>
              <a:t>Dr</a:t>
            </a:r>
            <a:r>
              <a:rPr lang="en"/>
              <a:t>. Yuhua Chen</a:t>
            </a:r>
            <a:endParaRPr/>
          </a:p>
          <a:p>
            <a:pPr indent="0" lvl="0" marL="0" rtl="0" algn="l">
              <a:spcBef>
                <a:spcPts val="0"/>
              </a:spcBef>
              <a:spcAft>
                <a:spcPts val="0"/>
              </a:spcAft>
              <a:buNone/>
            </a:pPr>
            <a:r>
              <a:rPr lang="en"/>
              <a:t>Colby Inman</a:t>
            </a:r>
            <a:endParaRPr/>
          </a:p>
          <a:p>
            <a:pPr indent="0" lvl="0" marL="0" rtl="0" algn="l">
              <a:spcBef>
                <a:spcPts val="0"/>
              </a:spcBef>
              <a:spcAft>
                <a:spcPts val="0"/>
              </a:spcAft>
              <a:buNone/>
            </a:pPr>
            <a:r>
              <a:rPr lang="en"/>
              <a:t>Zachary Dobert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Abstract</a:t>
            </a:r>
            <a:endParaRPr/>
          </a:p>
        </p:txBody>
      </p:sp>
      <p:sp>
        <p:nvSpPr>
          <p:cNvPr id="72" name="Google Shape;72;p14"/>
          <p:cNvSpPr txBox="1"/>
          <p:nvPr>
            <p:ph idx="1" type="subTitle"/>
          </p:nvPr>
        </p:nvSpPr>
        <p:spPr>
          <a:xfrm>
            <a:off x="103250" y="1438375"/>
            <a:ext cx="8956200" cy="1758600"/>
          </a:xfrm>
          <a:prstGeom prst="rect">
            <a:avLst/>
          </a:prstGeom>
          <a:solidFill>
            <a:schemeClr val="accent3"/>
          </a:solidFill>
        </p:spPr>
        <p:txBody>
          <a:bodyPr anchorCtr="0" anchor="t" bIns="91425" lIns="91425" spcFirstLastPara="1" rIns="91425" wrap="square" tIns="91425">
            <a:normAutofit/>
          </a:bodyPr>
          <a:lstStyle/>
          <a:p>
            <a:pPr indent="0" lvl="0" marL="0" rtl="0" algn="l">
              <a:spcBef>
                <a:spcPts val="0"/>
              </a:spcBef>
              <a:spcAft>
                <a:spcPts val="0"/>
              </a:spcAft>
              <a:buNone/>
            </a:pPr>
            <a:r>
              <a:rPr lang="en"/>
              <a:t>	This FPGA tech demo showcases team Q4’s custom and </a:t>
            </a:r>
            <a:r>
              <a:rPr lang="en"/>
              <a:t>unique</a:t>
            </a:r>
            <a:r>
              <a:rPr lang="en"/>
              <a:t> interpretation of the requirements </a:t>
            </a:r>
            <a:r>
              <a:rPr lang="en"/>
              <a:t>outlined</a:t>
            </a:r>
            <a:r>
              <a:rPr lang="en"/>
              <a:t> by the class instructor. The premise is a side-scrolling object dodging game, </a:t>
            </a:r>
            <a:r>
              <a:rPr lang="en"/>
              <a:t>where</a:t>
            </a:r>
            <a:r>
              <a:rPr lang="en"/>
              <a:t> the player must survive until the timer is up. The project features specific requirements: adjustable timer, game “levels” that automatically increase in difficulty, multi-user authentication, and score tracking. The project is </a:t>
            </a:r>
            <a:r>
              <a:rPr lang="en"/>
              <a:t>successfully</a:t>
            </a:r>
            <a:r>
              <a:rPr lang="en"/>
              <a:t> synthesized and tested with all of the features working.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Gameplay</a:t>
            </a:r>
            <a:endParaRPr/>
          </a:p>
        </p:txBody>
      </p:sp>
      <p:sp>
        <p:nvSpPr>
          <p:cNvPr id="78" name="Google Shape;78;p15"/>
          <p:cNvSpPr txBox="1"/>
          <p:nvPr>
            <p:ph idx="1" type="subTitle"/>
          </p:nvPr>
        </p:nvSpPr>
        <p:spPr>
          <a:xfrm>
            <a:off x="103250" y="1273650"/>
            <a:ext cx="4859700" cy="3749400"/>
          </a:xfrm>
          <a:prstGeom prst="rect">
            <a:avLst/>
          </a:prstGeom>
          <a:solidFill>
            <a:schemeClr val="accent3"/>
          </a:solidFill>
        </p:spPr>
        <p:txBody>
          <a:bodyPr anchorCtr="0" anchor="t" bIns="91425" lIns="91425" spcFirstLastPara="1" rIns="91425" wrap="square" tIns="91425">
            <a:normAutofit/>
          </a:bodyPr>
          <a:lstStyle/>
          <a:p>
            <a:pPr indent="-330200" lvl="0" marL="457200" rtl="0" algn="l">
              <a:spcBef>
                <a:spcPts val="0"/>
              </a:spcBef>
              <a:spcAft>
                <a:spcPts val="0"/>
              </a:spcAft>
              <a:buSzPts val="1600"/>
              <a:buAutoNum type="arabicPeriod"/>
            </a:pPr>
            <a:r>
              <a:rPr lang="en"/>
              <a:t>Log in</a:t>
            </a:r>
            <a:endParaRPr/>
          </a:p>
          <a:p>
            <a:pPr indent="-330200" lvl="0" marL="457200" rtl="0" algn="l">
              <a:spcBef>
                <a:spcPts val="0"/>
              </a:spcBef>
              <a:spcAft>
                <a:spcPts val="0"/>
              </a:spcAft>
              <a:buSzPts val="1600"/>
              <a:buAutoNum type="arabicPeriod"/>
            </a:pPr>
            <a:r>
              <a:rPr lang="en"/>
              <a:t>See score screen, Key1 to start</a:t>
            </a:r>
            <a:endParaRPr/>
          </a:p>
          <a:p>
            <a:pPr indent="-330200" lvl="1" marL="914400" rtl="0" algn="l">
              <a:spcBef>
                <a:spcPts val="0"/>
              </a:spcBef>
              <a:spcAft>
                <a:spcPts val="0"/>
              </a:spcAft>
              <a:buSzPts val="1600"/>
              <a:buAutoNum type="alphaLcPeriod"/>
            </a:pPr>
            <a:r>
              <a:rPr lang="en"/>
              <a:t>User can adjust fuel gauge with SW0-SW3 before starting</a:t>
            </a:r>
            <a:endParaRPr/>
          </a:p>
          <a:p>
            <a:pPr indent="-330200" lvl="0" marL="457200" rtl="0" algn="l">
              <a:spcBef>
                <a:spcPts val="0"/>
              </a:spcBef>
              <a:spcAft>
                <a:spcPts val="0"/>
              </a:spcAft>
              <a:buSzPts val="1600"/>
              <a:buAutoNum type="arabicPeriod"/>
            </a:pPr>
            <a:r>
              <a:rPr lang="en"/>
              <a:t>After start, user is placed into game, they must dodge with Key1</a:t>
            </a:r>
            <a:endParaRPr/>
          </a:p>
          <a:p>
            <a:pPr indent="-330200" lvl="0" marL="457200" rtl="0" algn="l">
              <a:spcBef>
                <a:spcPts val="0"/>
              </a:spcBef>
              <a:spcAft>
                <a:spcPts val="0"/>
              </a:spcAft>
              <a:buSzPts val="1600"/>
              <a:buAutoNum type="arabicPeriod"/>
            </a:pPr>
            <a:r>
              <a:rPr lang="en"/>
              <a:t>User doesn’t crash when fuel gauge runs out--level win</a:t>
            </a:r>
            <a:endParaRPr/>
          </a:p>
          <a:p>
            <a:pPr indent="-330200" lvl="0" marL="457200" rtl="0" algn="l">
              <a:spcBef>
                <a:spcPts val="0"/>
              </a:spcBef>
              <a:spcAft>
                <a:spcPts val="0"/>
              </a:spcAft>
              <a:buSzPts val="1600"/>
              <a:buAutoNum type="arabicPeriod"/>
            </a:pPr>
            <a:r>
              <a:rPr lang="en"/>
              <a:t>Score is displayed, user pushes Key1 to start next level</a:t>
            </a:r>
            <a:endParaRPr/>
          </a:p>
          <a:p>
            <a:pPr indent="-330200" lvl="1" marL="914400" rtl="0" algn="l">
              <a:spcBef>
                <a:spcPts val="0"/>
              </a:spcBef>
              <a:spcAft>
                <a:spcPts val="0"/>
              </a:spcAft>
              <a:buSzPts val="1600"/>
              <a:buAutoNum type="alphaLcPeriod"/>
            </a:pPr>
            <a:r>
              <a:rPr lang="en"/>
              <a:t>Difficulty increases by 1, caps at 3</a:t>
            </a:r>
            <a:endParaRPr/>
          </a:p>
          <a:p>
            <a:pPr indent="-330200" lvl="1" marL="914400" rtl="0" algn="l">
              <a:spcBef>
                <a:spcPts val="0"/>
              </a:spcBef>
              <a:spcAft>
                <a:spcPts val="0"/>
              </a:spcAft>
              <a:buSzPts val="1600"/>
              <a:buAutoNum type="alphaLcPeriod"/>
            </a:pPr>
            <a:r>
              <a:rPr lang="en"/>
              <a:t>If high school, LED animation plays</a:t>
            </a:r>
            <a:endParaRPr/>
          </a:p>
          <a:p>
            <a:pPr indent="-330200" lvl="0" marL="457200" rtl="0" algn="l">
              <a:spcBef>
                <a:spcPts val="0"/>
              </a:spcBef>
              <a:spcAft>
                <a:spcPts val="0"/>
              </a:spcAft>
              <a:buSzPts val="1600"/>
              <a:buAutoNum type="arabicPeriod"/>
            </a:pPr>
            <a:r>
              <a:rPr lang="en"/>
              <a:t>User does another run, crashes</a:t>
            </a:r>
            <a:endParaRPr/>
          </a:p>
          <a:p>
            <a:pPr indent="-330200" lvl="0" marL="457200" rtl="0" algn="l">
              <a:spcBef>
                <a:spcPts val="0"/>
              </a:spcBef>
              <a:spcAft>
                <a:spcPts val="0"/>
              </a:spcAft>
              <a:buSzPts val="1600"/>
              <a:buAutoNum type="arabicPeriod"/>
            </a:pPr>
            <a:r>
              <a:rPr lang="en"/>
              <a:t>Scores display--user can log out or restart</a:t>
            </a:r>
            <a:endParaRPr/>
          </a:p>
        </p:txBody>
      </p:sp>
      <p:pic>
        <p:nvPicPr>
          <p:cNvPr id="79" name="Google Shape;79;p15"/>
          <p:cNvPicPr preferRelativeResize="0"/>
          <p:nvPr/>
        </p:nvPicPr>
        <p:blipFill>
          <a:blip r:embed="rId3">
            <a:alphaModFix/>
          </a:blip>
          <a:stretch>
            <a:fillRect/>
          </a:stretch>
        </p:blipFill>
        <p:spPr>
          <a:xfrm rot="5400000">
            <a:off x="5625677" y="3244851"/>
            <a:ext cx="635000" cy="1282499"/>
          </a:xfrm>
          <a:prstGeom prst="rect">
            <a:avLst/>
          </a:prstGeom>
          <a:noFill/>
          <a:ln>
            <a:noFill/>
          </a:ln>
        </p:spPr>
      </p:pic>
      <p:pic>
        <p:nvPicPr>
          <p:cNvPr id="80" name="Google Shape;80;p15"/>
          <p:cNvPicPr preferRelativeResize="0"/>
          <p:nvPr/>
        </p:nvPicPr>
        <p:blipFill>
          <a:blip r:embed="rId4">
            <a:alphaModFix/>
          </a:blip>
          <a:stretch>
            <a:fillRect/>
          </a:stretch>
        </p:blipFill>
        <p:spPr>
          <a:xfrm>
            <a:off x="6646575" y="2661150"/>
            <a:ext cx="2330076" cy="23300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Game Feature Overview</a:t>
            </a:r>
            <a:endParaRPr/>
          </a:p>
        </p:txBody>
      </p:sp>
      <p:sp>
        <p:nvSpPr>
          <p:cNvPr id="86" name="Google Shape;86;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Player must dodge </a:t>
            </a:r>
            <a:r>
              <a:rPr lang="en" sz="2000"/>
              <a:t>incoming</a:t>
            </a:r>
            <a:r>
              <a:rPr lang="en" sz="2000"/>
              <a:t> projectiles</a:t>
            </a:r>
            <a:endParaRPr sz="2000"/>
          </a:p>
          <a:p>
            <a:pPr indent="-355600" lvl="0" marL="457200" rtl="0" algn="l">
              <a:spcBef>
                <a:spcPts val="0"/>
              </a:spcBef>
              <a:spcAft>
                <a:spcPts val="0"/>
              </a:spcAft>
              <a:buSzPts val="2000"/>
              <a:buChar char="●"/>
            </a:pPr>
            <a:r>
              <a:rPr lang="en" sz="2000"/>
              <a:t>Player adjustable level </a:t>
            </a:r>
            <a:r>
              <a:rPr lang="en" sz="2000"/>
              <a:t>length</a:t>
            </a:r>
            <a:endParaRPr sz="2000"/>
          </a:p>
          <a:p>
            <a:pPr indent="-355600" lvl="1" marL="914400" rtl="0" algn="l">
              <a:spcBef>
                <a:spcPts val="0"/>
              </a:spcBef>
              <a:spcAft>
                <a:spcPts val="0"/>
              </a:spcAft>
              <a:buSzPts val="2000"/>
              <a:buChar char="○"/>
            </a:pPr>
            <a:r>
              <a:rPr lang="en" sz="2000"/>
              <a:t>Longer is more difficult</a:t>
            </a:r>
            <a:endParaRPr sz="2000"/>
          </a:p>
          <a:p>
            <a:pPr indent="-355600" lvl="0" marL="457200" rtl="0" algn="l">
              <a:spcBef>
                <a:spcPts val="0"/>
              </a:spcBef>
              <a:spcAft>
                <a:spcPts val="0"/>
              </a:spcAft>
              <a:buSzPts val="2000"/>
              <a:buChar char="●"/>
            </a:pPr>
            <a:r>
              <a:rPr lang="en" sz="2000"/>
              <a:t>Object speed increases over time</a:t>
            </a:r>
            <a:endParaRPr sz="2000"/>
          </a:p>
          <a:p>
            <a:pPr indent="-355600" lvl="0" marL="457200" rtl="0" algn="l">
              <a:spcBef>
                <a:spcPts val="0"/>
              </a:spcBef>
              <a:spcAft>
                <a:spcPts val="0"/>
              </a:spcAft>
              <a:buSzPts val="2000"/>
              <a:buChar char="●"/>
            </a:pPr>
            <a:r>
              <a:rPr lang="en" sz="2000"/>
              <a:t>Score tracking and top score tracking for 4 players</a:t>
            </a:r>
            <a:endParaRPr sz="2000"/>
          </a:p>
          <a:p>
            <a:pPr indent="-355600" lvl="0" marL="457200" rtl="0" algn="l">
              <a:spcBef>
                <a:spcPts val="0"/>
              </a:spcBef>
              <a:spcAft>
                <a:spcPts val="0"/>
              </a:spcAft>
              <a:buSzPts val="2000"/>
              <a:buChar char="●"/>
            </a:pPr>
            <a:r>
              <a:rPr lang="en" sz="2000"/>
              <a:t>Score Display</a:t>
            </a:r>
            <a:endParaRPr sz="2000"/>
          </a:p>
        </p:txBody>
      </p:sp>
      <p:pic>
        <p:nvPicPr>
          <p:cNvPr id="87" name="Google Shape;87;p16"/>
          <p:cNvPicPr preferRelativeResize="0"/>
          <p:nvPr/>
        </p:nvPicPr>
        <p:blipFill>
          <a:blip r:embed="rId3">
            <a:alphaModFix/>
          </a:blip>
          <a:stretch>
            <a:fillRect/>
          </a:stretch>
        </p:blipFill>
        <p:spPr>
          <a:xfrm>
            <a:off x="0" y="3583225"/>
            <a:ext cx="4315425" cy="1560275"/>
          </a:xfrm>
          <a:prstGeom prst="rect">
            <a:avLst/>
          </a:prstGeom>
          <a:noFill/>
          <a:ln>
            <a:noFill/>
          </a:ln>
        </p:spPr>
      </p:pic>
      <p:pic>
        <p:nvPicPr>
          <p:cNvPr id="88" name="Google Shape;88;p16"/>
          <p:cNvPicPr preferRelativeResize="0"/>
          <p:nvPr/>
        </p:nvPicPr>
        <p:blipFill>
          <a:blip r:embed="rId4">
            <a:alphaModFix/>
          </a:blip>
          <a:stretch>
            <a:fillRect/>
          </a:stretch>
        </p:blipFill>
        <p:spPr>
          <a:xfrm>
            <a:off x="210175" y="1711725"/>
            <a:ext cx="3895076" cy="1871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11725" y="500925"/>
            <a:ext cx="3706500" cy="250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System </a:t>
            </a:r>
            <a:r>
              <a:rPr lang="en"/>
              <a:t>Architecture</a:t>
            </a:r>
            <a:endParaRPr/>
          </a:p>
          <a:p>
            <a:pPr indent="-365760" lvl="0" marL="457200" rtl="0" algn="l">
              <a:spcBef>
                <a:spcPts val="0"/>
              </a:spcBef>
              <a:spcAft>
                <a:spcPts val="0"/>
              </a:spcAft>
              <a:buSzPct val="100000"/>
              <a:buChar char="●"/>
            </a:pPr>
            <a:r>
              <a:rPr lang="en" sz="2400"/>
              <a:t>Score/Timer systems</a:t>
            </a:r>
            <a:endParaRPr sz="2400"/>
          </a:p>
          <a:p>
            <a:pPr indent="-365760" lvl="0" marL="457200" rtl="0" algn="l">
              <a:spcBef>
                <a:spcPts val="0"/>
              </a:spcBef>
              <a:spcAft>
                <a:spcPts val="0"/>
              </a:spcAft>
              <a:buSzPct val="100000"/>
              <a:buChar char="●"/>
            </a:pPr>
            <a:r>
              <a:rPr lang="en" sz="2400"/>
              <a:t>Object Control</a:t>
            </a:r>
            <a:endParaRPr sz="2400"/>
          </a:p>
          <a:p>
            <a:pPr indent="-365760" lvl="0" marL="457200" rtl="0" algn="l">
              <a:spcBef>
                <a:spcPts val="0"/>
              </a:spcBef>
              <a:spcAft>
                <a:spcPts val="0"/>
              </a:spcAft>
              <a:buSzPct val="100000"/>
              <a:buChar char="●"/>
            </a:pPr>
            <a:r>
              <a:rPr lang="en" sz="2400"/>
              <a:t>AccessControl/game Control</a:t>
            </a:r>
            <a:endParaRPr sz="2400"/>
          </a:p>
          <a:p>
            <a:pPr indent="-365760" lvl="0" marL="457200" rtl="0" algn="l">
              <a:spcBef>
                <a:spcPts val="0"/>
              </a:spcBef>
              <a:spcAft>
                <a:spcPts val="0"/>
              </a:spcAft>
              <a:buSzPct val="100000"/>
              <a:buChar char="●"/>
            </a:pPr>
            <a:r>
              <a:rPr lang="en" sz="2400"/>
              <a:t>Graphical Systems</a:t>
            </a:r>
            <a:endParaRPr sz="2400"/>
          </a:p>
        </p:txBody>
      </p:sp>
      <p:pic>
        <p:nvPicPr>
          <p:cNvPr id="94" name="Google Shape;94;p17"/>
          <p:cNvPicPr preferRelativeResize="0"/>
          <p:nvPr/>
        </p:nvPicPr>
        <p:blipFill>
          <a:blip r:embed="rId3">
            <a:alphaModFix/>
          </a:blip>
          <a:stretch>
            <a:fillRect/>
          </a:stretch>
        </p:blipFill>
        <p:spPr>
          <a:xfrm>
            <a:off x="4626450" y="17475"/>
            <a:ext cx="4437951" cy="51085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Access Controller</a:t>
            </a:r>
            <a:endParaRPr/>
          </a:p>
        </p:txBody>
      </p:sp>
      <p:sp>
        <p:nvSpPr>
          <p:cNvPr id="100" name="Google Shape;100;p18"/>
          <p:cNvSpPr txBox="1"/>
          <p:nvPr>
            <p:ph idx="1" type="subTitle"/>
          </p:nvPr>
        </p:nvSpPr>
        <p:spPr>
          <a:xfrm>
            <a:off x="311700" y="1373150"/>
            <a:ext cx="5900100" cy="259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MultiUserAuthentication module handles authenticating user.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GameController module controls in game elements and output display modes </a:t>
            </a:r>
            <a:endParaRPr/>
          </a:p>
          <a:p>
            <a:pPr indent="-330200" lvl="0" marL="457200" rtl="0" algn="l">
              <a:spcBef>
                <a:spcPts val="0"/>
              </a:spcBef>
              <a:spcAft>
                <a:spcPts val="0"/>
              </a:spcAft>
              <a:buSzPts val="1600"/>
              <a:buChar char="●"/>
            </a:pPr>
            <a:r>
              <a:rPr lang="en"/>
              <a:t>Timer Displays of Scores</a:t>
            </a:r>
            <a:endParaRPr/>
          </a:p>
          <a:p>
            <a:pPr indent="-330200" lvl="0" marL="457200" rtl="0" algn="l">
              <a:spcBef>
                <a:spcPts val="0"/>
              </a:spcBef>
              <a:spcAft>
                <a:spcPts val="0"/>
              </a:spcAft>
              <a:buSzPts val="1600"/>
              <a:buChar char="●"/>
            </a:pPr>
            <a:r>
              <a:rPr lang="en"/>
              <a:t>Timer Display of Fail State</a:t>
            </a:r>
            <a:endParaRPr/>
          </a:p>
          <a:p>
            <a:pPr indent="-330200" lvl="0" marL="457200" rtl="0" algn="l">
              <a:spcBef>
                <a:spcPts val="0"/>
              </a:spcBef>
              <a:spcAft>
                <a:spcPts val="0"/>
              </a:spcAft>
              <a:buSzPts val="1600"/>
              <a:buChar char="●"/>
            </a:pPr>
            <a:r>
              <a:rPr lang="en"/>
              <a:t>Display of Pass State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Displays During Authentication</a:t>
            </a:r>
            <a:endParaRPr/>
          </a:p>
        </p:txBody>
      </p:sp>
      <p:pic>
        <p:nvPicPr>
          <p:cNvPr id="106" name="Google Shape;106;p19"/>
          <p:cNvPicPr preferRelativeResize="0"/>
          <p:nvPr/>
        </p:nvPicPr>
        <p:blipFill rotWithShape="1">
          <a:blip r:embed="rId3">
            <a:alphaModFix/>
          </a:blip>
          <a:srcRect b="17596" l="0" r="38397" t="14464"/>
          <a:stretch/>
        </p:blipFill>
        <p:spPr>
          <a:xfrm rot="-5400000">
            <a:off x="928625" y="818704"/>
            <a:ext cx="2384148" cy="3506099"/>
          </a:xfrm>
          <a:prstGeom prst="rect">
            <a:avLst/>
          </a:prstGeom>
          <a:noFill/>
          <a:ln>
            <a:noFill/>
          </a:ln>
        </p:spPr>
      </p:pic>
      <p:sp>
        <p:nvSpPr>
          <p:cNvPr id="107" name="Google Shape;107;p19"/>
          <p:cNvSpPr txBox="1"/>
          <p:nvPr/>
        </p:nvSpPr>
        <p:spPr>
          <a:xfrm>
            <a:off x="1591300" y="3932725"/>
            <a:ext cx="59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ID</a:t>
            </a:r>
            <a:endParaRPr>
              <a:solidFill>
                <a:schemeClr val="lt1"/>
              </a:solidFill>
              <a:latin typeface="Roboto"/>
              <a:ea typeface="Roboto"/>
              <a:cs typeface="Roboto"/>
              <a:sym typeface="Roboto"/>
            </a:endParaRPr>
          </a:p>
        </p:txBody>
      </p:sp>
      <p:pic>
        <p:nvPicPr>
          <p:cNvPr id="108" name="Google Shape;108;p19"/>
          <p:cNvPicPr preferRelativeResize="0"/>
          <p:nvPr/>
        </p:nvPicPr>
        <p:blipFill>
          <a:blip r:embed="rId4">
            <a:alphaModFix/>
          </a:blip>
          <a:stretch>
            <a:fillRect/>
          </a:stretch>
        </p:blipFill>
        <p:spPr>
          <a:xfrm rot="-5400000">
            <a:off x="5635637" y="906761"/>
            <a:ext cx="2497501" cy="3329976"/>
          </a:xfrm>
          <a:prstGeom prst="rect">
            <a:avLst/>
          </a:prstGeom>
          <a:noFill/>
          <a:ln>
            <a:noFill/>
          </a:ln>
        </p:spPr>
      </p:pic>
      <p:sp>
        <p:nvSpPr>
          <p:cNvPr id="109" name="Google Shape;109;p19"/>
          <p:cNvSpPr txBox="1"/>
          <p:nvPr/>
        </p:nvSpPr>
        <p:spPr>
          <a:xfrm>
            <a:off x="5704250" y="3932725"/>
            <a:ext cx="186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PSCO ⇒ Passcode</a:t>
            </a:r>
            <a:endParaRPr>
              <a:solidFill>
                <a:schemeClr val="lt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Display Transition Prior To Start</a:t>
            </a:r>
            <a:endParaRPr/>
          </a:p>
        </p:txBody>
      </p:sp>
      <p:pic>
        <p:nvPicPr>
          <p:cNvPr id="115" name="Google Shape;115;p20"/>
          <p:cNvPicPr preferRelativeResize="0"/>
          <p:nvPr/>
        </p:nvPicPr>
        <p:blipFill>
          <a:blip r:embed="rId3">
            <a:alphaModFix/>
          </a:blip>
          <a:stretch>
            <a:fillRect/>
          </a:stretch>
        </p:blipFill>
        <p:spPr>
          <a:xfrm rot="5400000">
            <a:off x="852025" y="781150"/>
            <a:ext cx="2541800" cy="3622450"/>
          </a:xfrm>
          <a:prstGeom prst="rect">
            <a:avLst/>
          </a:prstGeom>
          <a:noFill/>
          <a:ln>
            <a:noFill/>
          </a:ln>
        </p:spPr>
      </p:pic>
      <p:pic>
        <p:nvPicPr>
          <p:cNvPr id="116" name="Google Shape;116;p20"/>
          <p:cNvPicPr preferRelativeResize="0"/>
          <p:nvPr/>
        </p:nvPicPr>
        <p:blipFill>
          <a:blip r:embed="rId4">
            <a:alphaModFix/>
          </a:blip>
          <a:stretch>
            <a:fillRect/>
          </a:stretch>
        </p:blipFill>
        <p:spPr>
          <a:xfrm rot="5400000">
            <a:off x="5843112" y="759111"/>
            <a:ext cx="2500550" cy="3625276"/>
          </a:xfrm>
          <a:prstGeom prst="rect">
            <a:avLst/>
          </a:prstGeom>
          <a:noFill/>
          <a:ln>
            <a:noFill/>
          </a:ln>
        </p:spPr>
      </p:pic>
      <p:sp>
        <p:nvSpPr>
          <p:cNvPr id="117" name="Google Shape;117;p20"/>
          <p:cNvSpPr txBox="1"/>
          <p:nvPr/>
        </p:nvSpPr>
        <p:spPr>
          <a:xfrm>
            <a:off x="451300" y="4280150"/>
            <a:ext cx="282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Global Score Display with Logged-in Player ID</a:t>
            </a:r>
            <a:endParaRPr>
              <a:solidFill>
                <a:schemeClr val="lt1"/>
              </a:solidFill>
              <a:latin typeface="Roboto"/>
              <a:ea typeface="Roboto"/>
              <a:cs typeface="Roboto"/>
              <a:sym typeface="Roboto"/>
            </a:endParaRPr>
          </a:p>
        </p:txBody>
      </p:sp>
      <p:sp>
        <p:nvSpPr>
          <p:cNvPr id="118" name="Google Shape;118;p20"/>
          <p:cNvSpPr txBox="1"/>
          <p:nvPr/>
        </p:nvSpPr>
        <p:spPr>
          <a:xfrm>
            <a:off x="5425825" y="4099025"/>
            <a:ext cx="282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Logged-in Player Score Display</a:t>
            </a:r>
            <a:endParaRPr>
              <a:solidFill>
                <a:schemeClr val="lt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1"/>
          <p:cNvSpPr txBox="1"/>
          <p:nvPr>
            <p:ph type="ctrTitle"/>
          </p:nvPr>
        </p:nvSpPr>
        <p:spPr>
          <a:xfrm>
            <a:off x="311700" y="317375"/>
            <a:ext cx="8520600" cy="83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Displays Success or Failure Round </a:t>
            </a:r>
            <a:endParaRPr/>
          </a:p>
        </p:txBody>
      </p:sp>
      <p:pic>
        <p:nvPicPr>
          <p:cNvPr id="124" name="Google Shape;124;p21"/>
          <p:cNvPicPr preferRelativeResize="0"/>
          <p:nvPr/>
        </p:nvPicPr>
        <p:blipFill rotWithShape="1">
          <a:blip r:embed="rId3">
            <a:alphaModFix/>
          </a:blip>
          <a:srcRect b="31856" l="0" r="0" t="42687"/>
          <a:stretch/>
        </p:blipFill>
        <p:spPr>
          <a:xfrm>
            <a:off x="311713" y="1373850"/>
            <a:ext cx="3898975" cy="2395827"/>
          </a:xfrm>
          <a:prstGeom prst="rect">
            <a:avLst/>
          </a:prstGeom>
          <a:noFill/>
          <a:ln>
            <a:noFill/>
          </a:ln>
        </p:spPr>
      </p:pic>
      <p:pic>
        <p:nvPicPr>
          <p:cNvPr id="125" name="Google Shape;125;p21"/>
          <p:cNvPicPr preferRelativeResize="0"/>
          <p:nvPr/>
        </p:nvPicPr>
        <p:blipFill rotWithShape="1">
          <a:blip r:embed="rId4">
            <a:alphaModFix/>
          </a:blip>
          <a:srcRect b="14973" l="14987" r="0" t="0"/>
          <a:stretch/>
        </p:blipFill>
        <p:spPr>
          <a:xfrm rot="5400000">
            <a:off x="5894949" y="832312"/>
            <a:ext cx="2395826" cy="3478876"/>
          </a:xfrm>
          <a:prstGeom prst="rect">
            <a:avLst/>
          </a:prstGeom>
          <a:noFill/>
          <a:ln>
            <a:noFill/>
          </a:ln>
        </p:spPr>
      </p:pic>
      <p:sp>
        <p:nvSpPr>
          <p:cNvPr id="126" name="Google Shape;126;p21"/>
          <p:cNvSpPr txBox="1"/>
          <p:nvPr/>
        </p:nvSpPr>
        <p:spPr>
          <a:xfrm>
            <a:off x="1704588" y="3992150"/>
            <a:ext cx="186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SUCC</a:t>
            </a:r>
            <a:r>
              <a:rPr lang="en">
                <a:solidFill>
                  <a:schemeClr val="lt1"/>
                </a:solidFill>
                <a:latin typeface="Roboto"/>
                <a:ea typeface="Roboto"/>
                <a:cs typeface="Roboto"/>
                <a:sym typeface="Roboto"/>
              </a:rPr>
              <a:t> ⇒ Success</a:t>
            </a:r>
            <a:endParaRPr>
              <a:solidFill>
                <a:schemeClr val="lt1"/>
              </a:solidFill>
              <a:latin typeface="Roboto"/>
              <a:ea typeface="Roboto"/>
              <a:cs typeface="Roboto"/>
              <a:sym typeface="Roboto"/>
            </a:endParaRPr>
          </a:p>
        </p:txBody>
      </p:sp>
      <p:sp>
        <p:nvSpPr>
          <p:cNvPr id="127" name="Google Shape;127;p21"/>
          <p:cNvSpPr txBox="1"/>
          <p:nvPr/>
        </p:nvSpPr>
        <p:spPr>
          <a:xfrm>
            <a:off x="6098500" y="3936175"/>
            <a:ext cx="186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Fail</a:t>
            </a:r>
            <a:endParaRPr>
              <a:solidFill>
                <a:schemeClr val="lt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